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9" r:id="rId2"/>
    <p:sldId id="373" r:id="rId3"/>
    <p:sldId id="475" r:id="rId4"/>
    <p:sldId id="522" r:id="rId5"/>
    <p:sldId id="523" r:id="rId6"/>
    <p:sldId id="524" r:id="rId7"/>
    <p:sldId id="526" r:id="rId8"/>
    <p:sldId id="527" r:id="rId9"/>
    <p:sldId id="533" r:id="rId10"/>
    <p:sldId id="534" r:id="rId11"/>
    <p:sldId id="535" r:id="rId12"/>
    <p:sldId id="539" r:id="rId13"/>
    <p:sldId id="541" r:id="rId14"/>
    <p:sldId id="540" r:id="rId15"/>
    <p:sldId id="553" r:id="rId16"/>
    <p:sldId id="547" r:id="rId17"/>
    <p:sldId id="548" r:id="rId18"/>
    <p:sldId id="549" r:id="rId19"/>
    <p:sldId id="554" r:id="rId20"/>
    <p:sldId id="456" r:id="rId21"/>
    <p:sldId id="457" r:id="rId22"/>
    <p:sldId id="458" r:id="rId23"/>
    <p:sldId id="461" r:id="rId24"/>
    <p:sldId id="462" r:id="rId25"/>
    <p:sldId id="465" r:id="rId26"/>
    <p:sldId id="555" r:id="rId27"/>
    <p:sldId id="466" r:id="rId28"/>
    <p:sldId id="468" r:id="rId29"/>
    <p:sldId id="467" r:id="rId30"/>
    <p:sldId id="469" r:id="rId31"/>
    <p:sldId id="470" r:id="rId32"/>
    <p:sldId id="472" r:id="rId33"/>
    <p:sldId id="471" r:id="rId34"/>
    <p:sldId id="525" r:id="rId35"/>
    <p:sldId id="556" r:id="rId36"/>
    <p:sldId id="477" r:id="rId37"/>
    <p:sldId id="478" r:id="rId38"/>
    <p:sldId id="479" r:id="rId39"/>
    <p:sldId id="481" r:id="rId40"/>
    <p:sldId id="557" r:id="rId41"/>
    <p:sldId id="562" r:id="rId42"/>
    <p:sldId id="563" r:id="rId43"/>
    <p:sldId id="564" r:id="rId44"/>
    <p:sldId id="566" r:id="rId45"/>
    <p:sldId id="565" r:id="rId46"/>
    <p:sldId id="567" r:id="rId47"/>
    <p:sldId id="568" r:id="rId48"/>
    <p:sldId id="569" r:id="rId49"/>
    <p:sldId id="558" r:id="rId50"/>
    <p:sldId id="559" r:id="rId51"/>
    <p:sldId id="560" r:id="rId52"/>
    <p:sldId id="56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3" autoAdjust="0"/>
    <p:restoredTop sz="94660"/>
  </p:normalViewPr>
  <p:slideViewPr>
    <p:cSldViewPr snapToGrid="0">
      <p:cViewPr>
        <p:scale>
          <a:sx n="138" d="100"/>
          <a:sy n="138" d="100"/>
        </p:scale>
        <p:origin x="14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plot.github.io/intro_modelplotr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9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odelplot.github.io/intro_modelplotr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odelplot.github.io/intro_modelplotr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Class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 696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2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{2}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{2}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2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{2}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{2}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2830077"/>
            <a:ext cx="349777" cy="82159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9" y="2137367"/>
            <a:ext cx="670543" cy="10930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4"/>
            <a:ext cx="523069" cy="3924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30872" y="2566540"/>
            <a:ext cx="898783" cy="1578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3918790"/>
            <a:ext cx="528965" cy="4444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01D8E2A-33D9-1A4E-ABF1-E3BD98B04C78}"/>
              </a:ext>
            </a:extLst>
          </p:cNvPr>
          <p:cNvSpPr/>
          <p:nvPr/>
        </p:nvSpPr>
        <p:spPr>
          <a:xfrm>
            <a:off x="7054767" y="417624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>
            <a:off x="6388310" y="3254942"/>
            <a:ext cx="538177" cy="127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07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19" grpId="0"/>
      <p:bldP spid="20" grpId="0"/>
      <p:bldP spid="21" grpId="0" animBg="1"/>
      <p:bldP spid="2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Next we fit a model excluding observations in fold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{3}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{3}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3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{3}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{3}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7023789" y="2384352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07429" y="3229418"/>
            <a:ext cx="349777" cy="124129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10" y="2595443"/>
            <a:ext cx="632160" cy="634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442375" y="2902572"/>
            <a:ext cx="864062" cy="11988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</p:cNvCxnSpPr>
          <p:nvPr/>
        </p:nvCxnSpPr>
        <p:spPr>
          <a:xfrm flipV="1">
            <a:off x="6293539" y="2127172"/>
            <a:ext cx="1043601" cy="1917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E3A6B3-025C-4241-B681-D0BB37336A9B}"/>
              </a:ext>
            </a:extLst>
          </p:cNvPr>
          <p:cNvSpPr txBox="1"/>
          <p:nvPr/>
        </p:nvSpPr>
        <p:spPr>
          <a:xfrm>
            <a:off x="7725993" y="23843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FC0A2-7564-264D-B187-6AF714DDE87B}"/>
              </a:ext>
            </a:extLst>
          </p:cNvPr>
          <p:cNvSpPr txBox="1"/>
          <p:nvPr/>
        </p:nvSpPr>
        <p:spPr>
          <a:xfrm>
            <a:off x="7725993" y="3652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45F27-21B7-E44B-9740-717C02FA704A}"/>
              </a:ext>
            </a:extLst>
          </p:cNvPr>
          <p:cNvCxnSpPr>
            <a:cxnSpLocks/>
          </p:cNvCxnSpPr>
          <p:nvPr/>
        </p:nvCxnSpPr>
        <p:spPr>
          <a:xfrm flipH="1" flipV="1">
            <a:off x="6388311" y="3382788"/>
            <a:ext cx="461731" cy="438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67D313-C448-9B48-BEEA-2FA9E5FC8765}"/>
              </a:ext>
            </a:extLst>
          </p:cNvPr>
          <p:cNvSpPr txBox="1"/>
          <p:nvPr/>
        </p:nvSpPr>
        <p:spPr>
          <a:xfrm>
            <a:off x="7741088" y="194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5BEEF-A5DC-A74F-85F1-6E26AF3E454F}"/>
              </a:ext>
            </a:extLst>
          </p:cNvPr>
          <p:cNvSpPr txBox="1"/>
          <p:nvPr/>
        </p:nvSpPr>
        <p:spPr>
          <a:xfrm>
            <a:off x="7737090" y="28534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94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15" grpId="1" animBg="1"/>
      <p:bldP spid="16" grpId="0" animBg="1"/>
      <p:bldP spid="16" grpId="1" animBg="1"/>
      <p:bldP spid="24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CV Versus LOOCV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4619822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Advantages of K-Fold CV over LOOCV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Only need to estimate K models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Disadvantages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Higher variance (more uncertainty in </a:t>
            </a:r>
            <a:r>
              <a:rPr lang="en-US" sz="2200" dirty="0" err="1"/>
              <a:t>y_hats</a:t>
            </a:r>
            <a:r>
              <a:rPr lang="en-US" sz="2200" dirty="0"/>
              <a:t>)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Because of computational cost K-Fold CV more commonly used</a:t>
            </a:r>
          </a:p>
          <a:p>
            <a:pPr lvl="1">
              <a:lnSpc>
                <a:spcPct val="110000"/>
              </a:lnSpc>
            </a:pP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220936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5234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1055234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303614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57327" y="19364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8D5DE-450D-4077-8A97-E8CE3D4AF9F0}"/>
              </a:ext>
            </a:extLst>
          </p:cNvPr>
          <p:cNvSpPr txBox="1"/>
          <p:nvPr/>
        </p:nvSpPr>
        <p:spPr>
          <a:xfrm>
            <a:off x="7757327" y="23806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FD34A-228A-466F-B8B9-1B092A0DF959}"/>
              </a:ext>
            </a:extLst>
          </p:cNvPr>
          <p:cNvSpPr txBox="1"/>
          <p:nvPr/>
        </p:nvSpPr>
        <p:spPr>
          <a:xfrm>
            <a:off x="7757327" y="28524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2F9CF-E46A-4019-9562-CFD8D701BADF}"/>
              </a:ext>
            </a:extLst>
          </p:cNvPr>
          <p:cNvSpPr txBox="1"/>
          <p:nvPr/>
        </p:nvSpPr>
        <p:spPr>
          <a:xfrm>
            <a:off x="7774338" y="32807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A5F10-E01D-4EEF-B712-42AFD44E1AA0}"/>
              </a:ext>
            </a:extLst>
          </p:cNvPr>
          <p:cNvSpPr txBox="1"/>
          <p:nvPr/>
        </p:nvSpPr>
        <p:spPr>
          <a:xfrm>
            <a:off x="7757327" y="3672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CF8CF-B2F2-4303-8565-FCCDAEC0FE16}"/>
              </a:ext>
            </a:extLst>
          </p:cNvPr>
          <p:cNvSpPr txBox="1"/>
          <p:nvPr/>
        </p:nvSpPr>
        <p:spPr>
          <a:xfrm>
            <a:off x="7777295" y="41418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/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𝐶𝑉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BADD0D-DC8D-45E2-ABEF-A5BF52F5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540" y="5121790"/>
                <a:ext cx="4115742" cy="692947"/>
              </a:xfrm>
              <a:prstGeom prst="rect">
                <a:avLst/>
              </a:prstGeom>
              <a:blipFill>
                <a:blip r:embed="rId3"/>
                <a:stretch>
                  <a:fillRect l="-1538" t="-169643" r="-308" b="-25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6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Cross-Validation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4CF0C-CCD5-3047-A83E-680A76F6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39" y="1262841"/>
            <a:ext cx="5486400" cy="207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A4B056-06FF-7440-83D0-CF2FB39A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92" y="1262841"/>
            <a:ext cx="5486400" cy="1259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E54C0-36AE-4245-885A-A8EC66219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38" y="3671857"/>
            <a:ext cx="5061091" cy="1724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2EB77-82C7-D84E-98B4-AAE9561C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839" y="3164480"/>
            <a:ext cx="27178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Cross-Validation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82A32F2-778C-4ED6-9D9A-E19D775FFC17}"/>
              </a:ext>
            </a:extLst>
          </p:cNvPr>
          <p:cNvGraphicFramePr>
            <a:graphicFrameLocks noGrp="1"/>
          </p:cNvGraphicFramePr>
          <p:nvPr/>
        </p:nvGraphicFramePr>
        <p:xfrm>
          <a:off x="629639" y="4088465"/>
          <a:ext cx="4542717" cy="2140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239">
                  <a:extLst>
                    <a:ext uri="{9D8B030D-6E8A-4147-A177-3AD203B41FA5}">
                      <a16:colId xmlns:a16="http://schemas.microsoft.com/office/drawing/2014/main" val="2457695658"/>
                    </a:ext>
                  </a:extLst>
                </a:gridCol>
                <a:gridCol w="1514239">
                  <a:extLst>
                    <a:ext uri="{9D8B030D-6E8A-4147-A177-3AD203B41FA5}">
                      <a16:colId xmlns:a16="http://schemas.microsoft.com/office/drawing/2014/main" val="1712940068"/>
                    </a:ext>
                  </a:extLst>
                </a:gridCol>
                <a:gridCol w="1514239">
                  <a:extLst>
                    <a:ext uri="{9D8B030D-6E8A-4147-A177-3AD203B41FA5}">
                      <a16:colId xmlns:a16="http://schemas.microsoft.com/office/drawing/2014/main" val="2535785127"/>
                    </a:ext>
                  </a:extLst>
                </a:gridCol>
              </a:tblGrid>
              <a:tr h="5000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(</a:t>
                      </a:r>
                      <a:r>
                        <a:rPr lang="en-US" dirty="0" err="1"/>
                        <a:t>pred</a:t>
                      </a:r>
                      <a:r>
                        <a:rPr lang="en-US" dirty="0"/>
                        <a:t> vs true)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(</a:t>
                      </a:r>
                      <a:r>
                        <a:rPr lang="en-US" dirty="0" err="1"/>
                        <a:t>pred</a:t>
                      </a:r>
                      <a:r>
                        <a:rPr lang="en-US" dirty="0"/>
                        <a:t> vs true)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27720381"/>
                  </a:ext>
                </a:extLst>
              </a:tr>
              <a:tr h="500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In-Sample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3.293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0.8215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556673"/>
                  </a:ext>
                </a:extLst>
              </a:tr>
              <a:tr h="500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LOOCV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3.382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0.8118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751602"/>
                  </a:ext>
                </a:extLst>
              </a:tr>
              <a:tr h="500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Fold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87510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C071854-6F21-EA4F-9E28-75D538FE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4" y="1383190"/>
            <a:ext cx="7835900" cy="2400300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285B208-8A84-2F48-9184-C6F5F974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689" y="4334361"/>
            <a:ext cx="4619822" cy="1894214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On average 10-Fold CV diagnostic measures will be in-between in-sample measures and LOOCV measures.</a:t>
            </a:r>
          </a:p>
        </p:txBody>
      </p:sp>
    </p:spTree>
    <p:extLst>
      <p:ext uri="{BB962C8B-B14F-4D97-AF65-F5344CB8AC3E}">
        <p14:creationId xmlns:p14="http://schemas.microsoft.com/office/powerpoint/2010/main" val="35556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7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664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K-Fold Cross-Validation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Bootstrapping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Variable Selection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Best Subset Selection (Don’t use) 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Forward and Backward Model Selection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Primer on Optimization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Ridge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4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Bootstrap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CDB36924-29C8-4007-8B24-9EBF40904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949" y="1098653"/>
                <a:ext cx="4007501" cy="4364246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000" dirty="0"/>
                  <a:t>The idea of the bootstrap is we take the original data (which is itself a sample from some population of possible data) and generate B bootstrap resamples. </a:t>
                </a:r>
              </a:p>
              <a:p>
                <a:pPr>
                  <a:lnSpc>
                    <a:spcPct val="110000"/>
                  </a:lnSpc>
                </a:pPr>
                <a:endParaRPr lang="en-US" sz="2000" dirty="0"/>
              </a:p>
              <a:p>
                <a:pPr>
                  <a:lnSpc>
                    <a:spcPct val="110000"/>
                  </a:lnSpc>
                </a:pPr>
                <a:r>
                  <a:rPr lang="en-US" sz="2000" dirty="0"/>
                  <a:t>To do that we sample with replacement the original dataset until we have B bootstrap datasets, each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CDB36924-29C8-4007-8B24-9EBF40904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949" y="1098653"/>
                <a:ext cx="4007501" cy="4364246"/>
              </a:xfrm>
              <a:blipFill>
                <a:blip r:embed="rId2"/>
                <a:stretch>
                  <a:fillRect l="-1370" t="-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F40A8F6-A247-4921-A2B6-05DB9BEDC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1" y="962300"/>
            <a:ext cx="6918552" cy="36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2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Bootstrapping in 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DB36924-29C8-4007-8B24-9EBF4090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702" y="1309203"/>
            <a:ext cx="4007501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Again, many ways to do it. First we do it by hand.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CCC1C-EECC-47FF-A397-37028204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39" y="1360812"/>
            <a:ext cx="5619022" cy="21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8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Bootstrapping in 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2191A-38AE-44EA-A1CF-18E4C3E9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7" y="1262841"/>
            <a:ext cx="6214593" cy="4488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A9D99-F020-4654-93B0-873D827C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25" y="4054220"/>
            <a:ext cx="4905375" cy="1876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6159CF-2002-4DED-881D-E81EE166AEA0}"/>
              </a:ext>
            </a:extLst>
          </p:cNvPr>
          <p:cNvSpPr/>
          <p:nvPr/>
        </p:nvSpPr>
        <p:spPr>
          <a:xfrm>
            <a:off x="7915553" y="1262841"/>
            <a:ext cx="30164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model coefficient on original sample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2840CC-FE31-46BE-AE7C-E03D54421680}"/>
              </a:ext>
            </a:extLst>
          </p:cNvPr>
          <p:cNvCxnSpPr>
            <a:cxnSpLocks/>
          </p:cNvCxnSpPr>
          <p:nvPr/>
        </p:nvCxnSpPr>
        <p:spPr>
          <a:xfrm flipH="1">
            <a:off x="3780065" y="1494064"/>
            <a:ext cx="41354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F686DC-4CC2-4599-8C92-ED91A6FADDB6}"/>
              </a:ext>
            </a:extLst>
          </p:cNvPr>
          <p:cNvSpPr/>
          <p:nvPr/>
        </p:nvSpPr>
        <p:spPr>
          <a:xfrm>
            <a:off x="7915553" y="2421731"/>
            <a:ext cx="35552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Each point shows a coefficient from a different bootstrapped sample</a:t>
            </a:r>
          </a:p>
        </p:txBody>
      </p:sp>
    </p:spTree>
    <p:extLst>
      <p:ext uri="{BB962C8B-B14F-4D97-AF65-F5344CB8AC3E}">
        <p14:creationId xmlns:p14="http://schemas.microsoft.com/office/powerpoint/2010/main" val="138562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7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664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K-Fold Cross-Validation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Bootstrapping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Variable Selection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Best Subset Selection (Don’t use) 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Forward and Backward Model Selection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Primer on Optimization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Ridge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40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7 Announcements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410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Pset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5 solutions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Problem Set 6 Posted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Final Project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Qs?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General Questions?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09811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Variable Selection (Sometimes Called Model Selection)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8313549" cy="4762833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Which </a:t>
            </a:r>
            <a:r>
              <a:rPr lang="en-US" dirty="0" err="1"/>
              <a:t>Xs</a:t>
            </a:r>
            <a:r>
              <a:rPr lang="en-US" dirty="0"/>
              <a:t> to include in our models?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Including too many variables -&gt; high variance –&gt; model overfit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Three solutions</a:t>
            </a:r>
          </a:p>
          <a:p>
            <a:pPr marL="971550" lvl="1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Subset selection</a:t>
            </a:r>
          </a:p>
          <a:p>
            <a:pPr marL="971550" lvl="1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Shrinkage (Lasso, Ridge, and Elastic-Net)</a:t>
            </a:r>
          </a:p>
          <a:p>
            <a:pPr marL="971550" lvl="1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Dimension Reduction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Image result for too much big data">
            <a:extLst>
              <a:ext uri="{FF2B5EF4-FFF2-40B4-BE49-F238E27FC236}">
                <a16:creationId xmlns:a16="http://schemas.microsoft.com/office/drawing/2014/main" id="{9F7165F4-06F2-4D4B-9A03-1D14EC224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728" r="21276" b="2914"/>
          <a:stretch/>
        </p:blipFill>
        <p:spPr bwMode="auto">
          <a:xfrm>
            <a:off x="8525359" y="1414130"/>
            <a:ext cx="3199724" cy="332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6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Solutions to feature selection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027189" cy="4762833"/>
              </a:xfrm>
            </p:spPr>
            <p:txBody>
              <a:bodyPr numCol="1">
                <a:noAutofit/>
              </a:bodyPr>
              <a:lstStyle/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Subset selection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Identify a subset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predictors that explain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the best 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Shrinkage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Add a “penalty” or “cost” to additional parameters. </a:t>
                </a:r>
              </a:p>
              <a:p>
                <a:pPr marL="514350" indent="-51435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Dimension reduction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“Project”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predictors into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-dimensional space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027189" cy="4762833"/>
              </a:xfrm>
              <a:blipFill>
                <a:blip r:embed="rId2"/>
                <a:stretch>
                  <a:fillRect l="-1264" r="-903" b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2056" name="Picture 8" descr="Image result for drake meme">
            <a:extLst>
              <a:ext uri="{FF2B5EF4-FFF2-40B4-BE49-F238E27FC236}">
                <a16:creationId xmlns:a16="http://schemas.microsoft.com/office/drawing/2014/main" id="{F35C9F99-0781-43C9-9458-3042AA488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1" t="-1" b="-1"/>
          <a:stretch/>
        </p:blipFill>
        <p:spPr bwMode="auto">
          <a:xfrm>
            <a:off x="8916052" y="3334758"/>
            <a:ext cx="1698846" cy="15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8E43F-CE8F-4529-B6B2-5E7732F0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114" y="4850144"/>
            <a:ext cx="2946104" cy="2009745"/>
          </a:xfrm>
          <a:prstGeom prst="rect">
            <a:avLst/>
          </a:prstGeom>
        </p:spPr>
      </p:pic>
      <p:pic>
        <p:nvPicPr>
          <p:cNvPr id="2060" name="Picture 12" descr="Cut Taxes">
            <a:extLst>
              <a:ext uri="{FF2B5EF4-FFF2-40B4-BE49-F238E27FC236}">
                <a16:creationId xmlns:a16="http://schemas.microsoft.com/office/drawing/2014/main" id="{22971F6B-42E2-4B77-AF56-E828F7ED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141" y="3859867"/>
            <a:ext cx="1401336" cy="9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CA870-66B7-EE43-AF1C-9D582931B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052" y="1527417"/>
            <a:ext cx="1615572" cy="1635115"/>
          </a:xfrm>
          <a:prstGeom prst="rect">
            <a:avLst/>
          </a:prstGeom>
        </p:spPr>
      </p:pic>
      <p:pic>
        <p:nvPicPr>
          <p:cNvPr id="9" name="Picture 8" descr="Image result for drake meme">
            <a:extLst>
              <a:ext uri="{FF2B5EF4-FFF2-40B4-BE49-F238E27FC236}">
                <a16:creationId xmlns:a16="http://schemas.microsoft.com/office/drawing/2014/main" id="{4928350E-6A10-3D46-8DAD-04076BDDE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1" t="-1" b="-1"/>
          <a:stretch/>
        </p:blipFill>
        <p:spPr bwMode="auto">
          <a:xfrm>
            <a:off x="8916052" y="5022370"/>
            <a:ext cx="1698846" cy="15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2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Best subset selection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414647" cy="4762833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1.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/>
              </a:p>
              <a:p>
                <a:pPr marL="4572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b="0" dirty="0"/>
                  <a:t> a) Fit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/>
                  <a:t> models that contain exactly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 variables</a:t>
                </a:r>
                <a:br>
                  <a:rPr lang="en-US" b="0" dirty="0"/>
                </a:br>
                <a:endParaRPr lang="en-US" b="0" dirty="0"/>
              </a:p>
              <a:p>
                <a:pPr marL="4572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 b) Pick the best model (e.g. highest R^2, lowest MSE) among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0" dirty="0"/>
                  <a:t> models,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4572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b="0" dirty="0"/>
                  <a:t>2. Select single best model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414647" cy="4762833"/>
              </a:xfrm>
              <a:blipFill>
                <a:blip r:embed="rId2"/>
                <a:stretch>
                  <a:fillRect l="-1316" t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3076" name="Picture 4" descr="Image result for needle in a haystack">
            <a:extLst>
              <a:ext uri="{FF2B5EF4-FFF2-40B4-BE49-F238E27FC236}">
                <a16:creationId xmlns:a16="http://schemas.microsoft.com/office/drawing/2014/main" id="{924EEBA1-ADE2-450F-B159-2083C13D4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r="11986"/>
          <a:stretch/>
        </p:blipFill>
        <p:spPr bwMode="auto">
          <a:xfrm>
            <a:off x="8423328" y="1593517"/>
            <a:ext cx="3465164" cy="333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0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A combinatorics note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2"/>
                <a:stretch>
                  <a:fillRect l="-2733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414647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"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𝑐h𝑜𝑜𝑠𝑒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b="0" dirty="0"/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="0" dirty="0"/>
                  <a:t>“how many ways are there to </a:t>
                </a:r>
                <a:r>
                  <a:rPr lang="en-US" sz="2000" b="1" dirty="0"/>
                  <a:t>choose k elements from p objects</a:t>
                </a:r>
                <a:r>
                  <a:rPr lang="en-US" sz="2000" b="0" dirty="0"/>
                  <a:t> without caring about order”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!=1 ⋅2⋅…⋅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b="0" dirty="0"/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0" dirty="0"/>
                  <a:t>E.g. choose 3 cards from my de</a:t>
                </a:r>
                <a:r>
                  <a:rPr lang="en-US" sz="2400" dirty="0"/>
                  <a:t>ck of 10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3! ⋅7! 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10×9×8×7×…×1 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3×2×1 ⋅7×…×1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10×9×8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3×2×1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=120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414647" cy="4762833"/>
              </a:xfrm>
              <a:blipFill>
                <a:blip r:embed="rId3"/>
                <a:stretch>
                  <a:fillRect l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in the context of variable selection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1126316"/>
              </a:xfrm>
              <a:prstGeom prst="rect">
                <a:avLst/>
              </a:prstGeom>
              <a:blipFill>
                <a:blip r:embed="rId2"/>
                <a:stretch>
                  <a:fillRect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414647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0" dirty="0"/>
                  <a:t> number of total X variables in model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0" dirty="0"/>
                  <a:t> variables used to fit a given model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= fit a model, choosing k variables out of a total set of p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414647" cy="4762833"/>
              </a:xfrm>
              <a:blipFill>
                <a:blip r:embed="rId3"/>
                <a:stretch>
                  <a:fillRect l="-1151" t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0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059923" cy="946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Why is best subset selection not a good idea?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351207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b="0" dirty="0"/>
                  <a:t>Example: model with 100 variables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200" b="0" dirty="0"/>
                  <a:t>You have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≈1.26×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US" sz="2200" b="0" dirty="0"/>
                  <a:t> models for best subset selection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200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20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351207" cy="4762833"/>
              </a:xfrm>
              <a:blipFill>
                <a:blip r:embed="rId2"/>
                <a:stretch>
                  <a:fillRect l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A766A-307F-4D80-9F86-C4DB2C7A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1" y="2814183"/>
            <a:ext cx="7238633" cy="3542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AD562-7AF0-334D-B65B-22D28A045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1" y="2884521"/>
            <a:ext cx="7238633" cy="3542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391B58-D8E9-B94A-A129-421E66EF5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414130"/>
            <a:ext cx="2773016" cy="234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7ACDD-61CE-9F49-AD04-59330DCA2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937336"/>
            <a:ext cx="2431145" cy="26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7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664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K-Fold Cross-Validation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Bootstrapping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Variable Selection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Best Subset Selection (Don’t use) 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Forward and Backward Model Selection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Primer on Optimization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Ridge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9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Forward stepwise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607629" cy="4762833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1.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a model with just an intercept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1.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−1:</m:t>
                    </m:r>
                  </m:oMath>
                </a14:m>
                <a:endParaRPr lang="en-US" sz="2400" b="0" dirty="0"/>
              </a:p>
              <a:p>
                <a:pPr marL="4572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b="0" dirty="0"/>
                  <a:t> a) Add one variables in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b="0" dirty="0"/>
                  <a:t>  that best improves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4572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b) Choice of variable to add may be lowest p-value, highest increase in adjusted R^2 (implementation can vary)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b="0" dirty="0"/>
                  <a:t>2. Select single best model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607629" cy="4762833"/>
              </a:xfrm>
              <a:blipFill>
                <a:blip r:embed="rId2"/>
                <a:stretch>
                  <a:fillRect l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01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leaps package – </a:t>
            </a:r>
            <a:r>
              <a:rPr lang="en-US" dirty="0" err="1">
                <a:solidFill>
                  <a:schemeClr val="accent1"/>
                </a:solidFill>
              </a:rPr>
              <a:t>regsubsets</a:t>
            </a:r>
            <a:r>
              <a:rPr lang="en-US" dirty="0">
                <a:solidFill>
                  <a:schemeClr val="accent1"/>
                </a:solidFill>
              </a:rPr>
              <a:t>()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E09C1-B8B3-417F-906E-7E2157841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5" y="1424177"/>
            <a:ext cx="7425826" cy="46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24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Regsubsets</a:t>
            </a:r>
            <a:r>
              <a:rPr lang="en-US" dirty="0">
                <a:solidFill>
                  <a:schemeClr val="accent1"/>
                </a:solidFill>
              </a:rPr>
              <a:t>() forward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03557-2600-2249-AD93-6874AA04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11" y="1414130"/>
            <a:ext cx="7728927" cy="486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5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7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664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K-Fold Cross-Validation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Bootstrapping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Variable Selection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Best Subset Selection (Don’t use) 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Forward and Backward Model Selection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Primer on Optimization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Ridge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5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Plot Summary of Forward Model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4412F-B621-F649-8C5A-47E30C30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37" y="1166663"/>
            <a:ext cx="8143138" cy="55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0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Backwards stepwise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7414647" cy="4762833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1.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, a full model with all variables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1.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−1,…,1:</m:t>
                    </m:r>
                  </m:oMath>
                </a14:m>
                <a:endParaRPr lang="en-US" sz="2400" b="0" dirty="0"/>
              </a:p>
              <a:p>
                <a:pPr marL="4572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b="0" dirty="0"/>
                  <a:t> a) Remove one variables in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b="0" dirty="0"/>
                  <a:t>  that best improves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4572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b) Choice of variable to remove may be one that has lowest p-value, highest increase in adjusted R^2 (implementation can vary)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b="0" dirty="0"/>
                  <a:t>2. Select single best model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7414647" cy="4762833"/>
              </a:xfrm>
              <a:blipFill>
                <a:blip r:embed="rId2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Regsubsets</a:t>
            </a:r>
            <a:r>
              <a:rPr lang="en-US" dirty="0">
                <a:solidFill>
                  <a:schemeClr val="accent1"/>
                </a:solidFill>
              </a:rPr>
              <a:t> backward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BC305-2779-4349-80A5-946589D2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1804369"/>
            <a:ext cx="4868603" cy="2160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D676F-10C7-F743-B103-B5C74C87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728" y="2021133"/>
            <a:ext cx="6576704" cy="17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5F0B9E-3AF5-AF48-9738-30EB5C49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43" y="1191342"/>
            <a:ext cx="8283959" cy="55301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2437C1-31E8-B94E-A309-3C47780666BD}"/>
              </a:ext>
            </a:extLst>
          </p:cNvPr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 Summary of Backward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996648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3"/>
            <a:ext cx="9723644" cy="1223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Pros/cons of forward stepwise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013EA-04B1-403C-AAD2-9BE2DF1F6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130"/>
            <a:ext cx="8042329" cy="4762833"/>
          </a:xfrm>
        </p:spPr>
        <p:txBody>
          <a:bodyPr numCol="2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/>
              <a:t>Pros	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/>
              <a:t>Quick for small datasets with small p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Can overfit if don’t cross validate over some selection mechanism (i.e. # of max variables to use in model, p-value selection criteria</a:t>
            </a:r>
            <a:endParaRPr lang="en-US" sz="2400" b="0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/>
              <a:t>Cons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/>
              <a:t>Doesn’t work well in the presence of multicollinearity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/>
              <a:t>Not guaranteed best solution</a:t>
            </a:r>
            <a:r>
              <a:rPr lang="en-US" sz="2400" dirty="0"/>
              <a:t> (aka global maximum)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3836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7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664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K-Fold Cross-Validation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Bootstrapping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Variable Selection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Best Subset Selection (Don’t use) 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Forward and Backward Model Selection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Primer on Optimization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Ridge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60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3"/>
            <a:ext cx="9723644" cy="1223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Global versus local maximum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pic>
        <p:nvPicPr>
          <p:cNvPr id="2052" name="Picture 4" descr="Image result for global versus local maximum">
            <a:extLst>
              <a:ext uri="{FF2B5EF4-FFF2-40B4-BE49-F238E27FC236}">
                <a16:creationId xmlns:a16="http://schemas.microsoft.com/office/drawing/2014/main" id="{21EEFED6-A514-427A-925C-952BED45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069" y="1681451"/>
            <a:ext cx="8311862" cy="41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836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3"/>
            <a:ext cx="9723644" cy="1223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Convex versus non-convex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7766D-0B78-4BD2-A684-04004981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96" y="3429000"/>
            <a:ext cx="8829675" cy="2924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55ED31FF-CA0E-41C8-826F-934582E64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8375542" cy="2165978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0" dirty="0"/>
                  <a:t>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b="0" dirty="0"/>
                  <a:t> is convex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0" dirty="0"/>
                  <a:t>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(That is the chord connecting any two points in the function is completely contained in the function)</a:t>
                </a:r>
                <a:endParaRPr lang="en-US" sz="2400" b="0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55ED31FF-CA0E-41C8-826F-934582E64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8375542" cy="2165978"/>
              </a:xfrm>
              <a:blipFill>
                <a:blip r:embed="rId3"/>
                <a:stretch>
                  <a:fillRect l="-1020"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09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3"/>
            <a:ext cx="10033610" cy="1324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Sufficiency for global versus local minimum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55ED31FF-CA0E-41C8-826F-934582E64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8375542" cy="2165978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0" dirty="0"/>
                  <a:t> is a local minimum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b="0" dirty="0"/>
                  <a:t> is convex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0" dirty="0"/>
                  <a:t> is the </a:t>
                </a:r>
                <a:r>
                  <a:rPr lang="en-US" sz="2400" b="1" dirty="0"/>
                  <a:t>global minimum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b="0" dirty="0"/>
              </a:p>
            </p:txBody>
          </p:sp>
        </mc:Choice>
        <mc:Fallback>
          <p:sp>
            <p:nvSpPr>
              <p:cNvPr id="7" name="Content Placeholder 5">
                <a:extLst>
                  <a:ext uri="{FF2B5EF4-FFF2-40B4-BE49-F238E27FC236}">
                    <a16:creationId xmlns:a16="http://schemas.microsoft.com/office/drawing/2014/main" id="{55ED31FF-CA0E-41C8-826F-934582E64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8375542" cy="2165978"/>
              </a:xfrm>
              <a:blipFill>
                <a:blip r:embed="rId2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0580C33-81CD-481C-A60D-7CC05AF1E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57" y="2382122"/>
            <a:ext cx="9907156" cy="35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32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does this mean for stepwise selection?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3693607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Stepwise is a non-convex optimization problem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0" dirty="0"/>
                  <a:t>Therefore, we are never guaranteed a global minimum (i.e.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dirty="0"/>
                  <a:t>’s will minimize residual sum of squares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 b="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3693607" cy="4762833"/>
              </a:xfrm>
              <a:blipFill>
                <a:blip r:embed="rId2"/>
                <a:stretch>
                  <a:fillRect l="-2055" r="-2740" b="-7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9C0B4931-1663-6A48-BE7E-BA1DD9255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711" y="1831678"/>
            <a:ext cx="6631778" cy="34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modelplotr</a:t>
            </a:r>
            <a:r>
              <a:rPr lang="en-US" dirty="0">
                <a:solidFill>
                  <a:schemeClr val="accent1"/>
                </a:solidFill>
              </a:rPr>
              <a:t> R package: Cumulative Lift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D32C9-D79C-654C-8665-48841E9F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0320"/>
            <a:ext cx="7468507" cy="46385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46946-BD27-D04A-A69B-94E4CE1C27F6}"/>
              </a:ext>
            </a:extLst>
          </p:cNvPr>
          <p:cNvSpPr/>
          <p:nvPr/>
        </p:nvSpPr>
        <p:spPr>
          <a:xfrm>
            <a:off x="2985088" y="6008915"/>
            <a:ext cx="494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https://modelplot.github.io/intro_modelplotr.html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87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696: Class 7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664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AI in the News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K-Fold Cross-Validation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Bootstrapping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Variable Selection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Best Subset Selection (Don’t use) 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Forward and Backward Model Selection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Primer on Optimization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Ridge Regression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7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Least Squares (OLS Estimator)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1632875" y="1747929"/>
                <a:ext cx="10243475" cy="1345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sto MT" panose="02040603050505030304" pitchFamily="18" charset="0"/>
                          <a:cs typeface="TimesLTStd-Roman"/>
                        </a:rPr>
                        <m:t>=</m:t>
                      </m:r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=1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sto MT" panose="02040603050505030304" pitchFamily="18" charset="0"/>
                                                      <a:cs typeface="TimesLTStd-Roman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sto MT" panose="02040603050505030304" pitchFamily="18" charset="0"/>
                                                      <a:cs typeface="TimesLTStd-Roman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sto MT" panose="02040603050505030304" pitchFamily="18" charset="0"/>
                                                      <a:cs typeface="TimesLTStd-Roman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2875" y="1747929"/>
                <a:ext cx="10243475" cy="1345946"/>
              </a:xfrm>
              <a:prstGeom prst="rect">
                <a:avLst/>
              </a:prstGeom>
              <a:blipFill>
                <a:blip r:embed="rId2"/>
                <a:stretch>
                  <a:fillRect t="-67290" b="-10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9787105-CF16-E947-9E01-E0BCBCAA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434" y="1363017"/>
            <a:ext cx="4252511" cy="4762833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/>
              <a:t>Beta_hat</a:t>
            </a:r>
            <a:r>
              <a:rPr lang="en-US" sz="2400" dirty="0"/>
              <a:t> “solves” (e.g. is the argument that minimizes) the objective function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0062A8-2326-5042-9D96-FE7BFB5D8D4D}"/>
                  </a:ext>
                </a:extLst>
              </p:cNvPr>
              <p:cNvSpPr/>
              <p:nvPr/>
            </p:nvSpPr>
            <p:spPr>
              <a:xfrm>
                <a:off x="-1632876" y="3936889"/>
                <a:ext cx="10243475" cy="1345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limLow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𝑚𝑖𝑛𝑖𝑚𝑖𝑧𝑒𝑠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:</m:t>
                              </m:r>
                            </m:e>
                            <m:lim/>
                          </m:limLow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=1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𝐾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=1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sto MT" panose="02040603050505030304" pitchFamily="18" charset="0"/>
                                                      <a:cs typeface="TimesLTStd-Roman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sto MT" panose="02040603050505030304" pitchFamily="18" charset="0"/>
                                                      <a:cs typeface="TimesLTStd-Roman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listo MT" panose="02040603050505030304" pitchFamily="18" charset="0"/>
                                                      <a:cs typeface="TimesLTStd-Roman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sto MT" panose="02040603050505030304" pitchFamily="18" charset="0"/>
                                                  <a:cs typeface="TimesLTStd-Roman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0062A8-2326-5042-9D96-FE7BFB5D8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2876" y="3936889"/>
                <a:ext cx="10243475" cy="1345946"/>
              </a:xfrm>
              <a:prstGeom prst="rect">
                <a:avLst/>
              </a:prstGeom>
              <a:blipFill>
                <a:blip r:embed="rId3"/>
                <a:stretch>
                  <a:fillRect t="-66355" b="-10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08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Least Squares (OLS Estimator)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=1 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sto MT" panose="02040603050505030304" pitchFamily="18" charset="0"/>
                                  <a:cs typeface="TimesLTStd-Roman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listo MT" panose="02040603050505030304" pitchFamily="18" charset="0"/>
                                          <a:cs typeface="TimesLTStd-Roman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listo MT" panose="02040603050505030304" pitchFamily="18" charset="0"/>
                                              <a:cs typeface="TimesLTStd-Roman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listo MT" panose="02040603050505030304" pitchFamily="18" charset="0"/>
                                      <a:cs typeface="TimesLTStd-Roman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1416" y="1453155"/>
                <a:ext cx="7728875" cy="1044260"/>
              </a:xfrm>
              <a:prstGeom prst="rect">
                <a:avLst/>
              </a:prstGeom>
              <a:blipFill>
                <a:blip r:embed="rId2"/>
                <a:stretch>
                  <a:fillRect t="-97619" b="-1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9787105-CF16-E947-9E01-E0BCBCAA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970" y="1363018"/>
            <a:ext cx="4384975" cy="1499926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Let’s set K = 1 (i.e. one explanatory variable to make this easier)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D30143C-DCCF-8748-A823-AA7499BF6454}"/>
              </a:ext>
            </a:extLst>
          </p:cNvPr>
          <p:cNvSpPr/>
          <p:nvPr/>
        </p:nvSpPr>
        <p:spPr>
          <a:xfrm rot="5400000">
            <a:off x="3933904" y="1746857"/>
            <a:ext cx="565711" cy="2287382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/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Least squares minimizes the sum of squared residuals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3284B4-BABB-C64D-B73E-7EB20AE1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31" y="3299876"/>
                <a:ext cx="4252511" cy="707886"/>
              </a:xfrm>
              <a:prstGeom prst="rect">
                <a:avLst/>
              </a:prstGeom>
              <a:blipFill>
                <a:blip r:embed="rId3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4DBEF-C5B5-AB47-8D52-2C5C4C68F737}"/>
              </a:ext>
            </a:extLst>
          </p:cNvPr>
          <p:cNvGrpSpPr/>
          <p:nvPr/>
        </p:nvGrpSpPr>
        <p:grpSpPr>
          <a:xfrm>
            <a:off x="805543" y="4360586"/>
            <a:ext cx="4369851" cy="2435952"/>
            <a:chOff x="5886096" y="1917237"/>
            <a:chExt cx="5467704" cy="382736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2255" y="1927952"/>
              <a:ext cx="40131" cy="31964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471E6F0-80B0-E247-8B4E-63D7F7C2BFA5}"/>
                </a:ext>
              </a:extLst>
            </p:cNvPr>
            <p:cNvGrpSpPr/>
            <p:nvPr/>
          </p:nvGrpSpPr>
          <p:grpSpPr>
            <a:xfrm>
              <a:off x="5886096" y="1917237"/>
              <a:ext cx="5467704" cy="3827364"/>
              <a:chOff x="5886096" y="1917237"/>
              <a:chExt cx="5467704" cy="3827364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3BF050A-EF87-D146-9100-C5F435AD7F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2255" y="5124395"/>
                <a:ext cx="397154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51C6FC-30F5-5D41-B61F-7DFCC888B5DA}"/>
                  </a:ext>
                </a:extLst>
              </p:cNvPr>
              <p:cNvSpPr txBox="1"/>
              <p:nvPr/>
            </p:nvSpPr>
            <p:spPr>
              <a:xfrm>
                <a:off x="5886096" y="3287781"/>
                <a:ext cx="17338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Y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D1C6E5-2C30-374E-AFBB-435ECDE11681}"/>
                  </a:ext>
                </a:extLst>
              </p:cNvPr>
              <p:cNvSpPr txBox="1"/>
              <p:nvPr/>
            </p:nvSpPr>
            <p:spPr>
              <a:xfrm>
                <a:off x="8636463" y="5313714"/>
                <a:ext cx="22982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X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9DAB7E-A9F2-C643-B2CE-4996AE2082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4800" y="1917237"/>
                <a:ext cx="3052720" cy="2654111"/>
              </a:xfrm>
              <a:prstGeom prst="line">
                <a:avLst/>
              </a:prstGeom>
              <a:ln w="2222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5611874-52F0-9144-A4AC-F8EEB2CD1889}"/>
                  </a:ext>
                </a:extLst>
              </p:cNvPr>
              <p:cNvSpPr/>
              <p:nvPr/>
            </p:nvSpPr>
            <p:spPr>
              <a:xfrm>
                <a:off x="7969132" y="3526173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993C635-7C30-2647-80EE-CA3BA89A1362}"/>
                  </a:ext>
                </a:extLst>
              </p:cNvPr>
              <p:cNvSpPr/>
              <p:nvPr/>
            </p:nvSpPr>
            <p:spPr>
              <a:xfrm>
                <a:off x="10060394" y="2908175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39D6856-5BA2-2C4B-AA86-54FFE1971733}"/>
                  </a:ext>
                </a:extLst>
              </p:cNvPr>
              <p:cNvSpPr/>
              <p:nvPr/>
            </p:nvSpPr>
            <p:spPr>
              <a:xfrm>
                <a:off x="9310746" y="2304118"/>
                <a:ext cx="154545" cy="184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C2DEE7-4C3D-4748-9E28-D260149227DE}"/>
                  </a:ext>
                </a:extLst>
              </p:cNvPr>
              <p:cNvCxnSpPr>
                <a:stCxn id="52" idx="4"/>
              </p:cNvCxnSpPr>
              <p:nvPr/>
            </p:nvCxnSpPr>
            <p:spPr>
              <a:xfrm flipH="1">
                <a:off x="9388018" y="2488784"/>
                <a:ext cx="1" cy="59747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4B3C755-26C9-5F43-90D4-CCF62C0BE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7666" y="2396451"/>
                <a:ext cx="0" cy="51172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1D1F8A6-C7AC-2248-94E7-F2E7C317B668}"/>
                  </a:ext>
                </a:extLst>
              </p:cNvPr>
              <p:cNvCxnSpPr>
                <a:cxnSpLocks/>
                <a:stCxn id="50" idx="4"/>
              </p:cNvCxnSpPr>
              <p:nvPr/>
            </p:nvCxnSpPr>
            <p:spPr>
              <a:xfrm>
                <a:off x="8046405" y="3710839"/>
                <a:ext cx="0" cy="54445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Visually, the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) minimizes the difference between the points and the yellow line (red lines)</a:t>
                </a:r>
              </a:p>
            </p:txBody>
          </p:sp>
        </mc:Choice>
        <mc:Fallback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47" y="4578246"/>
                <a:ext cx="4589942" cy="1409501"/>
              </a:xfrm>
              <a:prstGeom prst="rect">
                <a:avLst/>
              </a:prstGeom>
              <a:blipFill>
                <a:blip r:embed="rId4"/>
                <a:stretch>
                  <a:fillRect l="-1657" r="-1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22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/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226078" y="3126223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Ridge regression in contrast minimizes the OLS residuals plus the squared slope of beta times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44" y="1342554"/>
                <a:ext cx="4589942" cy="1783669"/>
              </a:xfrm>
              <a:prstGeom prst="rect">
                <a:avLst/>
              </a:prstGeom>
              <a:blipFill>
                <a:blip r:embed="rId3"/>
                <a:stretch>
                  <a:fillRect l="-1377" r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232CF29-7E65-344D-8211-DFBC88652FAC}"/>
              </a:ext>
            </a:extLst>
          </p:cNvPr>
          <p:cNvSpPr txBox="1">
            <a:spLocks/>
          </p:cNvSpPr>
          <p:nvPr/>
        </p:nvSpPr>
        <p:spPr>
          <a:xfrm>
            <a:off x="6520544" y="323475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Why is this smart? Let’s take the example where we only have two data points. 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520544" y="4946849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Our best fit line describes the points perfectly and our residuals = 0. Our bias is zero!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812" y="2878009"/>
                <a:ext cx="464358" cy="369332"/>
              </a:xfrm>
              <a:prstGeom prst="rect">
                <a:avLst/>
              </a:prstGeom>
              <a:blipFill>
                <a:blip r:embed="rId4"/>
                <a:stretch>
                  <a:fillRect l="-27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29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4" grpId="0"/>
      <p:bldP spid="25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OLS Bias and Variance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415AD5-6529-5E4F-9C47-4C7FD345F6C3}"/>
              </a:ext>
            </a:extLst>
          </p:cNvPr>
          <p:cNvCxnSpPr>
            <a:cxnSpLocks/>
          </p:cNvCxnSpPr>
          <p:nvPr/>
        </p:nvCxnSpPr>
        <p:spPr>
          <a:xfrm flipV="1">
            <a:off x="787600" y="2055005"/>
            <a:ext cx="38545" cy="2349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BF050A-EF87-D146-9100-C5F435AD7F53}"/>
              </a:ext>
            </a:extLst>
          </p:cNvPr>
          <p:cNvCxnSpPr>
            <a:cxnSpLocks/>
          </p:cNvCxnSpPr>
          <p:nvPr/>
        </p:nvCxnSpPr>
        <p:spPr>
          <a:xfrm flipV="1">
            <a:off x="787600" y="4404381"/>
            <a:ext cx="38145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51C6FC-30F5-5D41-B61F-7DFCC888B5DA}"/>
              </a:ext>
            </a:extLst>
          </p:cNvPr>
          <p:cNvSpPr txBox="1"/>
          <p:nvPr/>
        </p:nvSpPr>
        <p:spPr>
          <a:xfrm>
            <a:off x="99168" y="3012377"/>
            <a:ext cx="848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D1C6E5-2C30-374E-AFBB-435ECDE11681}"/>
              </a:ext>
            </a:extLst>
          </p:cNvPr>
          <p:cNvSpPr txBox="1"/>
          <p:nvPr/>
        </p:nvSpPr>
        <p:spPr>
          <a:xfrm>
            <a:off x="1591197" y="4494169"/>
            <a:ext cx="2207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X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9DAB7E-A9F2-C643-B2CE-4996AE2082E1}"/>
              </a:ext>
            </a:extLst>
          </p:cNvPr>
          <p:cNvCxnSpPr>
            <a:cxnSpLocks/>
          </p:cNvCxnSpPr>
          <p:nvPr/>
        </p:nvCxnSpPr>
        <p:spPr>
          <a:xfrm flipV="1">
            <a:off x="1068582" y="2047130"/>
            <a:ext cx="2932062" cy="1950763"/>
          </a:xfrm>
          <a:prstGeom prst="line">
            <a:avLst/>
          </a:prstGeom>
          <a:ln w="2222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5611874-52F0-9144-A4AC-F8EEB2CD1889}"/>
              </a:ext>
            </a:extLst>
          </p:cNvPr>
          <p:cNvSpPr/>
          <p:nvPr/>
        </p:nvSpPr>
        <p:spPr>
          <a:xfrm>
            <a:off x="1362166" y="3684185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39D6856-5BA2-2C4B-AA86-54FFE1971733}"/>
              </a:ext>
            </a:extLst>
          </p:cNvPr>
          <p:cNvSpPr/>
          <p:nvPr/>
        </p:nvSpPr>
        <p:spPr>
          <a:xfrm>
            <a:off x="2788126" y="2701600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294246D-1075-964B-B489-D305549715FF}"/>
              </a:ext>
            </a:extLst>
          </p:cNvPr>
          <p:cNvSpPr txBox="1">
            <a:spLocks/>
          </p:cNvSpPr>
          <p:nvPr/>
        </p:nvSpPr>
        <p:spPr>
          <a:xfrm>
            <a:off x="6096000" y="1565426"/>
            <a:ext cx="4589942" cy="140950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Bias = 0, which is good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What about our variance?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/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0C6702-31FA-4142-9AD1-73B2C3B74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644" y="1565426"/>
                <a:ext cx="464358" cy="369332"/>
              </a:xfrm>
              <a:prstGeom prst="rect">
                <a:avLst/>
              </a:prstGeom>
              <a:blipFill>
                <a:blip r:embed="rId2"/>
                <a:stretch>
                  <a:fillRect l="-263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57C8DFD-1653-F744-A89C-2A09093C9E51}"/>
              </a:ext>
            </a:extLst>
          </p:cNvPr>
          <p:cNvSpPr/>
          <p:nvPr/>
        </p:nvSpPr>
        <p:spPr>
          <a:xfrm>
            <a:off x="1828800" y="237524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329B71-9569-E542-81B4-2DE0A3F98ED2}"/>
              </a:ext>
            </a:extLst>
          </p:cNvPr>
          <p:cNvSpPr/>
          <p:nvPr/>
        </p:nvSpPr>
        <p:spPr>
          <a:xfrm>
            <a:off x="3355919" y="297492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7A0552-8E7D-5047-8E3D-FCD95627B289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432119" y="2443774"/>
            <a:ext cx="12446" cy="53115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6F6CD-A83A-A546-94EE-91444E17E85E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1905000" y="2536371"/>
            <a:ext cx="17131" cy="90689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722D31D-20AB-7C43-862D-532292F6E301}"/>
              </a:ext>
            </a:extLst>
          </p:cNvPr>
          <p:cNvSpPr/>
          <p:nvPr/>
        </p:nvSpPr>
        <p:spPr>
          <a:xfrm>
            <a:off x="1213729" y="5217733"/>
            <a:ext cx="148437" cy="13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71BEE-14BC-9646-80BA-F69315FCF3E7}"/>
              </a:ext>
            </a:extLst>
          </p:cNvPr>
          <p:cNvSpPr txBox="1"/>
          <p:nvPr/>
        </p:nvSpPr>
        <p:spPr>
          <a:xfrm>
            <a:off x="1362166" y="5100932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B9F5BE-CC72-0D42-A0DB-D14A79C72CBF}"/>
              </a:ext>
            </a:extLst>
          </p:cNvPr>
          <p:cNvSpPr txBox="1"/>
          <p:nvPr/>
        </p:nvSpPr>
        <p:spPr>
          <a:xfrm>
            <a:off x="3066204" y="5100932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371953-34F5-2E4A-B67D-BAE1FCF64DE1}"/>
              </a:ext>
            </a:extLst>
          </p:cNvPr>
          <p:cNvSpPr/>
          <p:nvPr/>
        </p:nvSpPr>
        <p:spPr>
          <a:xfrm>
            <a:off x="2860363" y="5205035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C75189FC-DA74-4D45-8437-2281064CFAF9}"/>
              </a:ext>
            </a:extLst>
          </p:cNvPr>
          <p:cNvSpPr txBox="1">
            <a:spLocks/>
          </p:cNvSpPr>
          <p:nvPr/>
        </p:nvSpPr>
        <p:spPr>
          <a:xfrm>
            <a:off x="6096000" y="2881277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Imaging we had the following data in our test set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88B6F3A5-60E4-8444-BBD9-5ED3257CC9E5}"/>
              </a:ext>
            </a:extLst>
          </p:cNvPr>
          <p:cNvSpPr txBox="1">
            <a:spLocks/>
          </p:cNvSpPr>
          <p:nvPr/>
        </p:nvSpPr>
        <p:spPr>
          <a:xfrm>
            <a:off x="6096000" y="4005486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Then our test error would be the lines in red, and our variance would be high 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8F72BA96-DB3A-DD40-8E34-24A068139AEF}"/>
              </a:ext>
            </a:extLst>
          </p:cNvPr>
          <p:cNvSpPr txBox="1">
            <a:spLocks/>
          </p:cNvSpPr>
          <p:nvPr/>
        </p:nvSpPr>
        <p:spPr>
          <a:xfrm>
            <a:off x="6008914" y="5260904"/>
            <a:ext cx="4589942" cy="109544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accent1"/>
                </a:solidFill>
              </a:rPr>
              <a:t>Intuition: increasing bias can often reduce variance</a:t>
            </a:r>
          </a:p>
        </p:txBody>
      </p:sp>
    </p:spTree>
    <p:extLst>
      <p:ext uri="{BB962C8B-B14F-4D97-AF65-F5344CB8AC3E}">
        <p14:creationId xmlns:p14="http://schemas.microsoft.com/office/powerpoint/2010/main" val="1868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3" grpId="0" animBg="1"/>
      <p:bldP spid="18" grpId="0" animBg="1"/>
      <p:bldP spid="31" grpId="0"/>
      <p:bldP spid="32" grpId="0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Idea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Now let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</m:t>
                    </m:r>
                  </m:oMath>
                </a14:m>
                <a:r>
                  <a:rPr lang="en-US" sz="2000" dirty="0"/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=  0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  </a:t>
                </a:r>
              </a:p>
            </p:txBody>
          </p:sp>
        </mc:Choice>
        <mc:Fallback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3"/>
                <a:stretch>
                  <a:fillRect l="-1259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6839" y="3341918"/>
                <a:ext cx="5496729" cy="2036565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would choose to have some positive residuals to because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	-</a:t>
                </a:r>
                <a:r>
                  <a:rPr lang="en-US" sz="2000" dirty="0">
                    <a:solidFill>
                      <a:srgbClr val="FF0000"/>
                    </a:solidFill>
                  </a:rPr>
                  <a:t>residuals</a:t>
                </a:r>
                <a:r>
                  <a:rPr lang="en-US" sz="2000" dirty="0"/>
                  <a:t> + 1</a:t>
                </a:r>
                <a:r>
                  <a:rPr lang="en-US" sz="2000" dirty="0">
                    <a:solidFill>
                      <a:srgbClr val="000000"/>
                    </a:solidFill>
                    <a:ea typeface="Calisto MT" panose="02040603050505030304" pitchFamily="18" charset="0"/>
                    <a:cs typeface="TimesLTStd-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is likely less than 0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39" y="3341918"/>
                <a:ext cx="5496729" cy="2036565"/>
              </a:xfrm>
              <a:prstGeom prst="rect">
                <a:avLst/>
              </a:prstGeom>
              <a:blipFill>
                <a:blip r:embed="rId6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6092942" y="5598569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Aka: we accept a little bias (higher residuals) for less variance (better test performance)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855D1-0001-A24C-B7B5-72D843DFEC0A}"/>
              </a:ext>
            </a:extLst>
          </p:cNvPr>
          <p:cNvSpPr/>
          <p:nvPr/>
        </p:nvSpPr>
        <p:spPr>
          <a:xfrm>
            <a:off x="6028572" y="2847307"/>
            <a:ext cx="2704587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Suppose the OLS slope = 2 </a:t>
            </a:r>
          </a:p>
        </p:txBody>
      </p:sp>
    </p:spTree>
    <p:extLst>
      <p:ext uri="{BB962C8B-B14F-4D97-AF65-F5344CB8AC3E}">
        <p14:creationId xmlns:p14="http://schemas.microsoft.com/office/powerpoint/2010/main" val="194805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=100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>
            <a:off x="969414" y="3766278"/>
            <a:ext cx="3013870" cy="9761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43412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752286"/>
            <a:ext cx="0" cy="45636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13" y="3599833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610D2E3-9118-7D43-B2C0-BF0443FB456C}"/>
              </a:ext>
            </a:extLst>
          </p:cNvPr>
          <p:cNvSpPr txBox="1">
            <a:spLocks/>
          </p:cNvSpPr>
          <p:nvPr/>
        </p:nvSpPr>
        <p:spPr>
          <a:xfrm>
            <a:off x="6087543" y="3000175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Here ridge will have to accept very high residuals in order to avoid high slope penalty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742540"/>
                <a:ext cx="6096000" cy="1016689"/>
              </a:xfrm>
              <a:prstGeom prst="rect">
                <a:avLst/>
              </a:prstGeom>
              <a:blipFill>
                <a:blip r:embed="rId6"/>
                <a:stretch>
                  <a:fillRect l="-208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/>
              <p:nvPr/>
            </p:nvSpPr>
            <p:spPr>
              <a:xfrm>
                <a:off x="6096000" y="3973968"/>
                <a:ext cx="6096000" cy="15399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will set slope = 0 and we get: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</a:rPr>
                  <a:t>    residuals</a:t>
                </a:r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</a:t>
                </a:r>
                <a:r>
                  <a:rPr lang="en-US" sz="2000" dirty="0">
                    <a:solidFill>
                      <a:srgbClr val="FF0000"/>
                    </a:solidFill>
                  </a:rPr>
                  <a:t> residuals </a:t>
                </a:r>
                <a:r>
                  <a:rPr lang="en-US" sz="2000" dirty="0"/>
                  <a:t>+ 0</a:t>
                </a: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FEBC4-8A31-3741-A31A-57E8BEC5C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73968"/>
                <a:ext cx="6096000" cy="1539909"/>
              </a:xfrm>
              <a:prstGeom prst="rect">
                <a:avLst/>
              </a:prstGeom>
              <a:blipFill>
                <a:blip r:embed="rId7"/>
                <a:stretch>
                  <a:fillRect l="-1042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187271" y="5681262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we accept a lot of bias but low variance</a:t>
            </a:r>
          </a:p>
        </p:txBody>
      </p:sp>
    </p:spTree>
    <p:extLst>
      <p:ext uri="{BB962C8B-B14F-4D97-AF65-F5344CB8AC3E}">
        <p14:creationId xmlns:p14="http://schemas.microsoft.com/office/powerpoint/2010/main" val="183806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0" grpId="0"/>
      <p:bldP spid="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Ridge Regression and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1596"/>
            <a:ext cx="4503002" cy="2763740"/>
            <a:chOff x="607078" y="3463566"/>
            <a:chExt cx="4503002" cy="276374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9DAB7E-A9F2-C643-B2CE-4996AE208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492" y="3463566"/>
              <a:ext cx="2932062" cy="1950763"/>
            </a:xfrm>
            <a:prstGeom prst="line">
              <a:avLst/>
            </a:prstGeom>
            <a:ln w="2222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What if we 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=0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?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249502"/>
                <a:ext cx="4222111" cy="607007"/>
              </a:xfrm>
              <a:prstGeom prst="rect">
                <a:avLst/>
              </a:prstGeom>
              <a:blipFill>
                <a:blip r:embed="rId3"/>
                <a:stretch>
                  <a:fillRect l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058344" y="2550976"/>
            <a:ext cx="2803465" cy="1883191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98" y="2072715"/>
                <a:ext cx="835422" cy="41325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/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D8BAD60-3D41-FF42-BD08-A2B8548D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09" y="2358808"/>
                <a:ext cx="676532" cy="384336"/>
              </a:xfrm>
              <a:prstGeom prst="rect">
                <a:avLst/>
              </a:prstGeom>
              <a:blipFill>
                <a:blip r:embed="rId5"/>
                <a:stretch>
                  <a:fillRect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That’s just the OLS estimator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31" name="Content Placeholder 5">
                <a:extLst>
                  <a:ext uri="{FF2B5EF4-FFF2-40B4-BE49-F238E27FC236}">
                    <a16:creationId xmlns:a16="http://schemas.microsoft.com/office/drawing/2014/main" id="{1610D2E3-9118-7D43-B2C0-BF0443FB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43" y="3706015"/>
                <a:ext cx="5046113" cy="857650"/>
              </a:xfrm>
              <a:prstGeom prst="rect">
                <a:avLst/>
              </a:prstGeom>
              <a:blipFill>
                <a:blip r:embed="rId6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/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/>
                  <a:t> minimizes: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     residuals +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= residuals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E310309-C812-B346-9172-5B2A9240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71" y="1928156"/>
                <a:ext cx="6096000" cy="1539909"/>
              </a:xfrm>
              <a:prstGeom prst="rect">
                <a:avLst/>
              </a:prstGeom>
              <a:blipFill>
                <a:blip r:embed="rId7"/>
                <a:stretch>
                  <a:fillRect l="-1040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53743B6B-C0AE-C448-A34E-76469BC0D2FE}"/>
              </a:ext>
            </a:extLst>
          </p:cNvPr>
          <p:cNvSpPr txBox="1">
            <a:spLocks/>
          </p:cNvSpPr>
          <p:nvPr/>
        </p:nvSpPr>
        <p:spPr>
          <a:xfrm>
            <a:off x="6096000" y="4928846"/>
            <a:ext cx="5046113" cy="8576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E.g. lower the penalty on lambda the closer ridge is to OLS. </a:t>
            </a:r>
          </a:p>
        </p:txBody>
      </p:sp>
    </p:spTree>
    <p:extLst>
      <p:ext uri="{BB962C8B-B14F-4D97-AF65-F5344CB8AC3E}">
        <p14:creationId xmlns:p14="http://schemas.microsoft.com/office/powerpoint/2010/main" val="324843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" grpId="0"/>
      <p:bldP spid="3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Choosing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Ridge?  </a:t>
                </a:r>
              </a:p>
            </p:txBody>
          </p:sp>
        </mc:Choice>
        <mc:Fallback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287814"/>
                <a:ext cx="9855379" cy="1126316"/>
              </a:xfrm>
              <a:prstGeom prst="rect">
                <a:avLst/>
              </a:prstGeom>
              <a:blipFill>
                <a:blip r:embed="rId2"/>
                <a:stretch>
                  <a:fillRect l="-2445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/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func>
                        <m:funcPr>
                          <m:ctrlPr>
                            <a:rPr 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𝑚𝑖𝑛𝑖𝑚𝑖𝑧𝑒𝑠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: </m:t>
                          </m:r>
                        </m:fName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𝑟𝑒𝑠𝑖𝑑𝑢𝑎𝑙𝑠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𝜆</m:t>
                          </m:r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sto MT" panose="02040603050505030304" pitchFamily="18" charset="0"/>
                              <a:cs typeface="TimesLTStd-Roman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26BAE-74E4-934C-A592-0AD8E8CA7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54" y="1522664"/>
                <a:ext cx="7190816" cy="484620"/>
              </a:xfrm>
              <a:prstGeom prst="rect">
                <a:avLst/>
              </a:prstGeom>
              <a:blipFill>
                <a:blip r:embed="rId3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D59141-BDA7-014E-80E8-85D63800447F}"/>
              </a:ext>
            </a:extLst>
          </p:cNvPr>
          <p:cNvGrpSpPr/>
          <p:nvPr/>
        </p:nvGrpSpPr>
        <p:grpSpPr>
          <a:xfrm>
            <a:off x="0" y="2579471"/>
            <a:ext cx="4503002" cy="2755865"/>
            <a:chOff x="607078" y="3471441"/>
            <a:chExt cx="4503002" cy="27558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415AD5-6529-5E4F-9C47-4C7FD345F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3471441"/>
              <a:ext cx="38545" cy="2349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3BF050A-EF87-D146-9100-C5F435AD7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510" y="5820817"/>
              <a:ext cx="38145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1C6FC-30F5-5D41-B61F-7DFCC888B5DA}"/>
                </a:ext>
              </a:extLst>
            </p:cNvPr>
            <p:cNvSpPr txBox="1"/>
            <p:nvPr/>
          </p:nvSpPr>
          <p:spPr>
            <a:xfrm>
              <a:off x="607078" y="4428813"/>
              <a:ext cx="8481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D1C6E5-2C30-374E-AFBB-435ECDE11681}"/>
                </a:ext>
              </a:extLst>
            </p:cNvPr>
            <p:cNvSpPr txBox="1"/>
            <p:nvPr/>
          </p:nvSpPr>
          <p:spPr>
            <a:xfrm>
              <a:off x="2099107" y="5910605"/>
              <a:ext cx="2207375" cy="316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X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611874-52F0-9144-A4AC-F8EEB2CD1889}"/>
                </a:ext>
              </a:extLst>
            </p:cNvPr>
            <p:cNvSpPr/>
            <p:nvPr/>
          </p:nvSpPr>
          <p:spPr>
            <a:xfrm>
              <a:off x="1870076" y="5100621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39D6856-5BA2-2C4B-AA86-54FFE1971733}"/>
                </a:ext>
              </a:extLst>
            </p:cNvPr>
            <p:cNvSpPr/>
            <p:nvPr/>
          </p:nvSpPr>
          <p:spPr>
            <a:xfrm>
              <a:off x="3296036" y="4118036"/>
              <a:ext cx="148437" cy="135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So how do we choose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FDE42BA2-C02A-324B-A211-0AAB704C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1" y="1091394"/>
                <a:ext cx="5035315" cy="1515563"/>
              </a:xfrm>
              <a:prstGeom prst="rect">
                <a:avLst/>
              </a:prstGeom>
              <a:blipFill>
                <a:blip r:embed="rId4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74BD-C01C-3C40-B0AD-E7D9DE992AC3}"/>
              </a:ext>
            </a:extLst>
          </p:cNvPr>
          <p:cNvCxnSpPr>
            <a:cxnSpLocks/>
          </p:cNvCxnSpPr>
          <p:nvPr/>
        </p:nvCxnSpPr>
        <p:spPr>
          <a:xfrm flipV="1">
            <a:off x="969414" y="3429000"/>
            <a:ext cx="2932062" cy="538730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0FBAF2-2CC1-FF4F-B724-C2CD885096A2}"/>
              </a:ext>
            </a:extLst>
          </p:cNvPr>
          <p:cNvCxnSpPr>
            <a:cxnSpLocks/>
          </p:cNvCxnSpPr>
          <p:nvPr/>
        </p:nvCxnSpPr>
        <p:spPr>
          <a:xfrm>
            <a:off x="2782999" y="3341918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3A1A21-4522-BD4E-8EF4-BB37952CDE9C}"/>
              </a:ext>
            </a:extLst>
          </p:cNvPr>
          <p:cNvCxnSpPr>
            <a:cxnSpLocks/>
          </p:cNvCxnSpPr>
          <p:nvPr/>
        </p:nvCxnSpPr>
        <p:spPr>
          <a:xfrm>
            <a:off x="1337544" y="3903855"/>
            <a:ext cx="0" cy="3047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/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0E0E99-3F3F-BC46-9861-6FC133E3C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36" y="3188079"/>
                <a:ext cx="1192249" cy="450701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In practice we estimate a many models with many different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𝜆</m:t>
                    </m:r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>
          <p:sp>
            <p:nvSpPr>
              <p:cNvPr id="29" name="Content Placeholder 5">
                <a:extLst>
                  <a:ext uri="{FF2B5EF4-FFF2-40B4-BE49-F238E27FC236}">
                    <a16:creationId xmlns:a16="http://schemas.microsoft.com/office/drawing/2014/main" id="{4FF60FA4-091C-7F4F-A3C4-6477DF5F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2" y="1929519"/>
                <a:ext cx="5496729" cy="857651"/>
              </a:xfrm>
              <a:prstGeom prst="rect">
                <a:avLst/>
              </a:prstGeom>
              <a:blipFill>
                <a:blip r:embed="rId6"/>
                <a:stretch>
                  <a:fillRect l="-1386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FD57D90-B754-3943-A7E1-03F75E48BCAB}"/>
              </a:ext>
            </a:extLst>
          </p:cNvPr>
          <p:cNvSpPr/>
          <p:nvPr/>
        </p:nvSpPr>
        <p:spPr>
          <a:xfrm>
            <a:off x="1819913" y="3107517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CE93A4-8DFA-2D47-8665-E52E683CE4B6}"/>
              </a:ext>
            </a:extLst>
          </p:cNvPr>
          <p:cNvSpPr/>
          <p:nvPr/>
        </p:nvSpPr>
        <p:spPr>
          <a:xfrm>
            <a:off x="3390395" y="3881300"/>
            <a:ext cx="152400" cy="1611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63CBC94-54CE-6C44-87A7-E34820F3233E}"/>
              </a:ext>
            </a:extLst>
          </p:cNvPr>
          <p:cNvSpPr txBox="1">
            <a:spLocks/>
          </p:cNvSpPr>
          <p:nvPr/>
        </p:nvSpPr>
        <p:spPr>
          <a:xfrm>
            <a:off x="6106726" y="3055489"/>
            <a:ext cx="5496729" cy="85765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We pick a min and max lambda (say 0 and 10), then choose some points in-between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7D388-70F6-CE4B-91B5-33857140CDD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461872" y="3486382"/>
            <a:ext cx="4723" cy="39491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EA5CF3-05FD-F545-9372-8351177711DD}"/>
              </a:ext>
            </a:extLst>
          </p:cNvPr>
          <p:cNvCxnSpPr>
            <a:cxnSpLocks/>
          </p:cNvCxnSpPr>
          <p:nvPr/>
        </p:nvCxnSpPr>
        <p:spPr>
          <a:xfrm>
            <a:off x="1886736" y="3251796"/>
            <a:ext cx="9377" cy="50049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E4CD-286D-684C-9DF3-87A7361EB723}"/>
              </a:ext>
            </a:extLst>
          </p:cNvPr>
          <p:cNvCxnSpPr>
            <a:cxnSpLocks/>
          </p:cNvCxnSpPr>
          <p:nvPr/>
        </p:nvCxnSpPr>
        <p:spPr>
          <a:xfrm flipV="1">
            <a:off x="981469" y="3188079"/>
            <a:ext cx="2755530" cy="1022632"/>
          </a:xfrm>
          <a:prstGeom prst="line">
            <a:avLst/>
          </a:prstGeom>
          <a:ln w="222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/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0F017E-A561-9342-A26A-BD9FF99B6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886" y="2787170"/>
                <a:ext cx="1372759" cy="450701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Our </a:t>
                </a:r>
                <a:r>
                  <a:rPr lang="en-US" sz="2000" b="1" dirty="0"/>
                  <a:t>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𝜆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sto MT" panose="02040603050505030304" pitchFamily="18" charset="0"/>
                            <a:cs typeface="TimesLTStd-Roman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sto MT" panose="02040603050505030304" pitchFamily="18" charset="0"/>
                        <a:cs typeface="TimesLTStd-Roman"/>
                      </a:rPr>
                      <m:t> </m:t>
                    </m:r>
                  </m:oMath>
                </a14:m>
                <a:r>
                  <a:rPr lang="en-US" sz="2000" dirty="0"/>
                  <a:t>is the lambda that minimizes cross-validated error</a:t>
                </a:r>
              </a:p>
            </p:txBody>
          </p:sp>
        </mc:Choice>
        <mc:Fallback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B3DCC803-BED8-9A40-BE9A-14F79F77A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41" y="4181459"/>
                <a:ext cx="5496729" cy="857651"/>
              </a:xfrm>
              <a:prstGeom prst="rect">
                <a:avLst/>
              </a:prstGeom>
              <a:blipFill>
                <a:blip r:embed="rId8"/>
                <a:stretch>
                  <a:fillRect l="-138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37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73A25-74FB-1446-97F9-CA89F673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9" y="513689"/>
            <a:ext cx="11180317" cy="6344311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glmnet</a:t>
            </a:r>
            <a:r>
              <a:rPr lang="en-US" sz="3600" dirty="0">
                <a:solidFill>
                  <a:schemeClr val="accent1"/>
                </a:solidFill>
              </a:rPr>
              <a:t>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2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modelplotr</a:t>
            </a:r>
            <a:r>
              <a:rPr lang="en-US" dirty="0">
                <a:solidFill>
                  <a:schemeClr val="accent1"/>
                </a:solidFill>
              </a:rPr>
              <a:t> R package: Cumulative Lift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46946-BD27-D04A-A69B-94E4CE1C27F6}"/>
              </a:ext>
            </a:extLst>
          </p:cNvPr>
          <p:cNvSpPr/>
          <p:nvPr/>
        </p:nvSpPr>
        <p:spPr>
          <a:xfrm>
            <a:off x="2985088" y="6008915"/>
            <a:ext cx="494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https://modelplot.github.io/intro_modelplotr.html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48DE-DF74-494D-AA03-857E478D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51" y="1171492"/>
            <a:ext cx="7216321" cy="483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3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: Necessary Additional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1F7B6-4FE0-4840-9A01-5E37271A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03" y="964906"/>
            <a:ext cx="7375793" cy="56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2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glmnetUtils</a:t>
            </a:r>
            <a:r>
              <a:rPr lang="en-US" sz="3600" dirty="0">
                <a:solidFill>
                  <a:schemeClr val="accent1"/>
                </a:solidFill>
              </a:rPr>
              <a:t>: Necessary Additional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FB84C-F93E-4340-8039-34D549D9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7" y="1564625"/>
            <a:ext cx="6794500" cy="278130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DC1786A-9E09-544A-98E1-126826642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18" y="1658581"/>
            <a:ext cx="3797145" cy="4762833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Very important: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Set alpha = 0 to get ridge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alpha = 1 to estimate Lasso model (more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531106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86727" y="-49469"/>
            <a:ext cx="9855379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coef</a:t>
            </a:r>
            <a:r>
              <a:rPr lang="en-US" sz="3600" dirty="0">
                <a:solidFill>
                  <a:schemeClr val="accent1"/>
                </a:solidFill>
              </a:rPr>
              <a:t>()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AA1B1-BEA8-164A-A1A4-9429DF59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95" y="810926"/>
            <a:ext cx="3738219" cy="59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36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modelplotr</a:t>
            </a:r>
            <a:r>
              <a:rPr lang="en-US" dirty="0">
                <a:solidFill>
                  <a:schemeClr val="accent1"/>
                </a:solidFill>
              </a:rPr>
              <a:t> R package: Cumulative Lift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46946-BD27-D04A-A69B-94E4CE1C27F6}"/>
              </a:ext>
            </a:extLst>
          </p:cNvPr>
          <p:cNvSpPr/>
          <p:nvPr/>
        </p:nvSpPr>
        <p:spPr>
          <a:xfrm>
            <a:off x="2985088" y="6008915"/>
            <a:ext cx="494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https://modelplot.github.io/intro_modelplotr.html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48DE-DF74-494D-AA03-857E478D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51" y="1171492"/>
            <a:ext cx="7216321" cy="483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2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09811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Leave-One-Out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2C1404-DDBA-4644-894E-DF518719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414130"/>
            <a:ext cx="9906907" cy="48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5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209811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46DC7-08D1-E649-884F-E6FBE9A79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4130"/>
            <a:ext cx="3951514" cy="4762833"/>
          </a:xfrm>
        </p:spPr>
        <p:txBody>
          <a:bodyPr numCol="1">
            <a:normAutofit fontScale="925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Similar to LOOCV, but we first partition (divide) data into K distinct groups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0" dirty="0"/>
              <a:t>Fit a model using data excluding group 1, use that model to predict into group 1.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Fit a model using data excluding group 2, </a:t>
            </a:r>
            <a:r>
              <a:rPr lang="en-US" sz="2400" dirty="0" err="1"/>
              <a:t>etc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Proceed until we have </a:t>
            </a:r>
            <a:r>
              <a:rPr lang="en-US" sz="2400" dirty="0" err="1"/>
              <a:t>yhats</a:t>
            </a:r>
            <a:r>
              <a:rPr lang="en-US" sz="2400" dirty="0"/>
              <a:t> for every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1129C-20A4-E34A-A615-A04A1794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92" y="940795"/>
            <a:ext cx="5717520" cy="52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2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639" y="136525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Resampling: K-Fold Cross-Validation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ACB7C-836F-4A73-A76C-1043D33E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49" y="1098653"/>
            <a:ext cx="3993896" cy="4364246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We start by randomly assigning each data point to one of k folds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Here we are setting k = 3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We fit a model excluding data from fold 1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That model is used to predict into fold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𝑪𝑽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6419529-1259-497C-AEEC-3C098D3D79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2156" y="1453242"/>
              <a:ext cx="4479475" cy="3102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5895">
                      <a:extLst>
                        <a:ext uri="{9D8B030D-6E8A-4147-A177-3AD203B41FA5}">
                          <a16:colId xmlns:a16="http://schemas.microsoft.com/office/drawing/2014/main" val="60216096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2438826638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190244184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913740695"/>
                        </a:ext>
                      </a:extLst>
                    </a:gridCol>
                    <a:gridCol w="895895">
                      <a:extLst>
                        <a:ext uri="{9D8B030D-6E8A-4147-A177-3AD203B41FA5}">
                          <a16:colId xmlns:a16="http://schemas.microsoft.com/office/drawing/2014/main" val="3825220780"/>
                        </a:ext>
                      </a:extLst>
                    </a:gridCol>
                  </a:tblGrid>
                  <a:tr h="443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71" r="-400000" b="-6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mpg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cyl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Displ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160094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20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2231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5733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2.4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0016260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4.6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428025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4354521"/>
                      </a:ext>
                    </a:extLst>
                  </a:tr>
                  <a:tr h="44320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06783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/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01AB06-E0A5-48CA-ABF0-1E816663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155" y="3236286"/>
                <a:ext cx="1615570" cy="385427"/>
              </a:xfrm>
              <a:prstGeom prst="rect">
                <a:avLst/>
              </a:prstGeom>
              <a:blipFill>
                <a:blip r:embed="rId3"/>
                <a:stretch>
                  <a:fillRect l="-5469" t="-12903" r="-54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/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2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X excluding fold 1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27BF36-3BB0-4287-A57B-313655DA5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56" y="5910907"/>
                <a:ext cx="2955296" cy="445443"/>
              </a:xfrm>
              <a:prstGeom prst="rect">
                <a:avLst/>
              </a:prstGeom>
              <a:blipFill>
                <a:blip r:embed="rId4"/>
                <a:stretch>
                  <a:fillRect t="-2703" r="-1282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/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{1}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𝐶𝑉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0554E0-D6B8-4F0E-9657-60BF8AF4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447" y="4148251"/>
                <a:ext cx="2071657" cy="430054"/>
              </a:xfrm>
              <a:prstGeom prst="rect">
                <a:avLst/>
              </a:prstGeom>
              <a:blipFill>
                <a:blip r:embed="rId5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5BBA9C1-4E44-40C8-942A-80E7F5021140}"/>
              </a:ext>
            </a:extLst>
          </p:cNvPr>
          <p:cNvSpPr txBox="1"/>
          <p:nvPr/>
        </p:nvSpPr>
        <p:spPr>
          <a:xfrm>
            <a:off x="7741088" y="3241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C159419-D0BD-F14C-8344-3BC4CE873241}"/>
              </a:ext>
            </a:extLst>
          </p:cNvPr>
          <p:cNvSpPr/>
          <p:nvPr/>
        </p:nvSpPr>
        <p:spPr>
          <a:xfrm>
            <a:off x="6977438" y="1911004"/>
            <a:ext cx="349777" cy="131938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8BDCEA9-BDDC-7546-A6D2-3C427C6EBCCB}"/>
              </a:ext>
            </a:extLst>
          </p:cNvPr>
          <p:cNvSpPr/>
          <p:nvPr/>
        </p:nvSpPr>
        <p:spPr>
          <a:xfrm>
            <a:off x="7019433" y="3715956"/>
            <a:ext cx="349777" cy="385428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3C8A5-9521-A541-8EDF-B7398594F16E}"/>
              </a:ext>
            </a:extLst>
          </p:cNvPr>
          <p:cNvSpPr txBox="1"/>
          <p:nvPr/>
        </p:nvSpPr>
        <p:spPr>
          <a:xfrm>
            <a:off x="7741088" y="4101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0DEFC4-8B04-9146-8304-E7C4D24605D1}"/>
              </a:ext>
            </a:extLst>
          </p:cNvPr>
          <p:cNvCxnSpPr>
            <a:cxnSpLocks/>
          </p:cNvCxnSpPr>
          <p:nvPr/>
        </p:nvCxnSpPr>
        <p:spPr>
          <a:xfrm flipH="1">
            <a:off x="6235908" y="2618078"/>
            <a:ext cx="690579" cy="612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F5CF1-FD29-E248-805F-05C4ED9F1820}"/>
              </a:ext>
            </a:extLst>
          </p:cNvPr>
          <p:cNvCxnSpPr>
            <a:cxnSpLocks/>
          </p:cNvCxnSpPr>
          <p:nvPr/>
        </p:nvCxnSpPr>
        <p:spPr>
          <a:xfrm flipH="1" flipV="1">
            <a:off x="6265635" y="3814413"/>
            <a:ext cx="660852" cy="94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0672EB-F152-E345-BEF6-32FF10682773}"/>
              </a:ext>
            </a:extLst>
          </p:cNvPr>
          <p:cNvCxnSpPr>
            <a:cxnSpLocks/>
          </p:cNvCxnSpPr>
          <p:nvPr/>
        </p:nvCxnSpPr>
        <p:spPr>
          <a:xfrm flipV="1">
            <a:off x="6364314" y="3469969"/>
            <a:ext cx="946379" cy="631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7DF75D-339A-8848-A84A-A7E9190AB8B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776104" y="4359760"/>
            <a:ext cx="593106" cy="3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57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 animBg="1"/>
      <p:bldP spid="15" grpId="1" animBg="1"/>
      <p:bldP spid="16" grpId="0" animBg="1"/>
      <p:bldP spid="16" grpId="1" animBg="1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10433</TotalTime>
  <Words>1899</Words>
  <Application>Microsoft Macintosh PowerPoint</Application>
  <PresentationFormat>Widescreen</PresentationFormat>
  <Paragraphs>487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Class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Microsoft Office User</cp:lastModifiedBy>
  <cp:revision>291</cp:revision>
  <dcterms:created xsi:type="dcterms:W3CDTF">2017-09-18T21:16:23Z</dcterms:created>
  <dcterms:modified xsi:type="dcterms:W3CDTF">2019-10-09T01:47:57Z</dcterms:modified>
</cp:coreProperties>
</file>